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96" r:id="rId5"/>
    <p:sldId id="274" r:id="rId6"/>
    <p:sldId id="277" r:id="rId7"/>
    <p:sldId id="287" r:id="rId8"/>
    <p:sldId id="299" r:id="rId9"/>
    <p:sldId id="302" r:id="rId10"/>
    <p:sldId id="303" r:id="rId11"/>
    <p:sldId id="28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68EF-02D1-4B06-A229-AE414940405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68EF-02D1-4B06-A229-AE4149404052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A7A6-4616-4DAB-9EBA-62156482A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 rot="5400000">
            <a:off x="-2341347" y="942975"/>
            <a:ext cx="4686300" cy="4629150"/>
          </a:xfrm>
          <a:prstGeom prst="blockArc">
            <a:avLst>
              <a:gd name="adj1" fmla="val 10796974"/>
              <a:gd name="adj2" fmla="val 24284"/>
              <a:gd name="adj3" fmla="val 127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0694" y="925176"/>
            <a:ext cx="559050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/>
              <a:t>Asset Tracking through RFID</a:t>
            </a:r>
            <a:endParaRPr lang="en-US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295400" y="1483850"/>
            <a:ext cx="5617359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/>
              <a:t>Challenges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787039" y="2063349"/>
            <a:ext cx="568689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/>
              <a:t>Asset Tracking common pitfalls 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168235" y="2659094"/>
            <a:ext cx="557784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/>
              <a:t>Proposed RFID Solutions</a:t>
            </a:r>
            <a:endParaRPr lang="en-US" sz="24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30486" y="5029200"/>
            <a:ext cx="4393842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Prepared by Stallion systems &amp; solutions </a:t>
            </a:r>
            <a:r>
              <a:rPr lang="en-US" sz="1600" b="1" i="1" dirty="0" err="1" smtClean="0"/>
              <a:t>Pvt</a:t>
            </a:r>
            <a:r>
              <a:rPr lang="en-US" sz="1600" b="1" i="1" dirty="0" smtClean="0"/>
              <a:t> Ltd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43200" y="3787775"/>
            <a:ext cx="60198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ASSET MANAGEMENT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133600" y="3276600"/>
            <a:ext cx="61722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/>
              <a:t>Benefits of Stallion RFID Solution</a:t>
            </a:r>
            <a:endParaRPr lang="en-US" sz="2400" b="1" dirty="0"/>
          </a:p>
        </p:txBody>
      </p:sp>
      <p:sp>
        <p:nvSpPr>
          <p:cNvPr id="12" name="Rectangle 16"/>
          <p:cNvSpPr txBox="1">
            <a:spLocks noChangeArrowheads="1"/>
          </p:cNvSpPr>
          <p:nvPr/>
        </p:nvSpPr>
        <p:spPr>
          <a:xfrm>
            <a:off x="6400800" y="6477000"/>
            <a:ext cx="274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 and Confidential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RFID Label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467600" cy="4334037"/>
          </a:xfrm>
        </p:spPr>
      </p:pic>
    </p:spTree>
    <p:extLst>
      <p:ext uri="{BB962C8B-B14F-4D97-AF65-F5344CB8AC3E}">
        <p14:creationId xmlns:p14="http://schemas.microsoft.com/office/powerpoint/2010/main" val="344162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1905000"/>
            <a:ext cx="77724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1" hangingPunct="1">
              <a:buFont typeface="Wingdings" pitchFamily="2" charset="2"/>
              <a:buChar char="q"/>
            </a:pPr>
            <a:r>
              <a:rPr lang="en-US" sz="2300" dirty="0"/>
              <a:t>Monitoring and tracking Asset </a:t>
            </a:r>
            <a:r>
              <a:rPr lang="en-US" sz="2300" dirty="0" smtClean="0"/>
              <a:t>movement.</a:t>
            </a:r>
            <a:endParaRPr lang="en-US" sz="2300" dirty="0"/>
          </a:p>
          <a:p>
            <a:pPr marL="342900" indent="-342900" algn="just" eaLnBrk="1" hangingPunct="1">
              <a:buFont typeface="Wingdings" pitchFamily="2" charset="2"/>
              <a:buChar char="q"/>
            </a:pPr>
            <a:r>
              <a:rPr lang="en-US" sz="2300" dirty="0"/>
              <a:t>Better Asset visibility and Asset </a:t>
            </a:r>
            <a:r>
              <a:rPr lang="en-US" sz="2300" dirty="0" smtClean="0"/>
              <a:t>utilization.</a:t>
            </a:r>
            <a:endParaRPr lang="en-US" sz="2300" dirty="0"/>
          </a:p>
          <a:p>
            <a:pPr marL="342900" indent="-342900" algn="just" eaLnBrk="1" hangingPunct="1">
              <a:buFont typeface="Wingdings" pitchFamily="2" charset="2"/>
              <a:buChar char="q"/>
            </a:pPr>
            <a:r>
              <a:rPr lang="en-US" sz="2300" dirty="0"/>
              <a:t>Quick allocation of Assets and immediate update on their </a:t>
            </a:r>
            <a:r>
              <a:rPr lang="en-US" sz="2300" dirty="0" smtClean="0"/>
              <a:t>status.</a:t>
            </a:r>
            <a:endParaRPr lang="en-US" sz="2300" dirty="0"/>
          </a:p>
          <a:p>
            <a:pPr marL="342900" indent="-342900" algn="just" eaLnBrk="1" hangingPunct="1">
              <a:buFont typeface="Wingdings" pitchFamily="2" charset="2"/>
              <a:buChar char="q"/>
            </a:pPr>
            <a:r>
              <a:rPr lang="en-US" sz="2300" dirty="0"/>
              <a:t>Identification of the deviations from expected Asset location or </a:t>
            </a:r>
            <a:r>
              <a:rPr lang="en-US" sz="2300" dirty="0" smtClean="0"/>
              <a:t>condition.</a:t>
            </a:r>
            <a:endParaRPr lang="en-US" sz="2300" dirty="0"/>
          </a:p>
          <a:p>
            <a:pPr marL="342900" indent="-342900" algn="just" eaLnBrk="1" hangingPunct="1">
              <a:buFont typeface="Wingdings" pitchFamily="2" charset="2"/>
              <a:buChar char="q"/>
            </a:pPr>
            <a:r>
              <a:rPr lang="en-US" sz="2300" dirty="0"/>
              <a:t>Generation of trigger/exception based alerts or specific warning </a:t>
            </a:r>
            <a:r>
              <a:rPr lang="en-US" sz="2300" dirty="0" smtClean="0"/>
              <a:t>notifications.</a:t>
            </a:r>
            <a:endParaRPr lang="en-US" sz="2300" dirty="0"/>
          </a:p>
          <a:p>
            <a:pPr marL="342900" indent="-342900" algn="just" eaLnBrk="1" hangingPunct="1">
              <a:buFont typeface="Wingdings" pitchFamily="2" charset="2"/>
              <a:buChar char="q"/>
            </a:pPr>
            <a:r>
              <a:rPr lang="en-US" sz="2300" dirty="0" smtClean="0"/>
              <a:t>Maintenance </a:t>
            </a:r>
            <a:r>
              <a:rPr lang="en-US" sz="2300" dirty="0"/>
              <a:t>of Asset inventories and validation of the Asset </a:t>
            </a:r>
            <a:r>
              <a:rPr lang="en-US" sz="2300" dirty="0" smtClean="0"/>
              <a:t>utilization.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305580"/>
            <a:ext cx="68580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Benefit of RFID based asset Tracking</a:t>
            </a:r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0" y="381000"/>
            <a:ext cx="50292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Benefits of RFID </a:t>
            </a:r>
            <a:r>
              <a:rPr lang="en-US" sz="2800" b="1" dirty="0">
                <a:latin typeface="Calibri" pitchFamily="34" charset="0"/>
              </a:rPr>
              <a:t>Solution</a:t>
            </a:r>
            <a:endParaRPr lang="en-US" sz="2800" b="1" dirty="0"/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6400800" y="6477000"/>
            <a:ext cx="274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8755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6400800" y="6629400"/>
            <a:ext cx="274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 and Confidential</a:t>
            </a: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533400" y="2514600"/>
            <a:ext cx="754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Thank</a:t>
            </a:r>
            <a:r>
              <a:rPr kumimoji="0" lang="en-US" sz="8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You</a:t>
            </a:r>
            <a:endParaRPr kumimoji="0" lang="en-US" sz="8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3276600" y="5016321"/>
            <a:ext cx="563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 case of any queries,</a:t>
            </a:r>
            <a:r>
              <a:rPr kumimoji="0" lang="en-US" sz="20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contact us at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 smtClean="0">
                <a:latin typeface="Calibri" pitchFamily="34" charset="0"/>
                <a:ea typeface="+mj-ea"/>
                <a:cs typeface="+mj-cs"/>
              </a:rPr>
              <a:t>debraj@stallionindia.com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 err="1" smtClean="0">
                <a:latin typeface="Calibri" pitchFamily="34" charset="0"/>
                <a:ea typeface="+mj-ea"/>
                <a:cs typeface="+mj-cs"/>
              </a:rPr>
              <a:t>Ph</a:t>
            </a:r>
            <a:r>
              <a:rPr lang="en-US" i="1" kern="0" dirty="0" smtClean="0">
                <a:latin typeface="Calibri" pitchFamily="34" charset="0"/>
                <a:ea typeface="+mj-ea"/>
                <a:cs typeface="+mj-cs"/>
              </a:rPr>
              <a:t>: 9831364678</a:t>
            </a:r>
          </a:p>
        </p:txBody>
      </p:sp>
    </p:spTree>
    <p:extLst>
      <p:ext uri="{BB962C8B-B14F-4D97-AF65-F5344CB8AC3E}">
        <p14:creationId xmlns:p14="http://schemas.microsoft.com/office/powerpoint/2010/main" val="8519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is Die Casting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Die casting is a metal casting process in which molten metal is forced into a steel </a:t>
            </a:r>
            <a:r>
              <a:rPr lang="en-IN" dirty="0" err="1"/>
              <a:t>mold</a:t>
            </a:r>
            <a:r>
              <a:rPr lang="en-IN" dirty="0"/>
              <a:t> under high pressure into a </a:t>
            </a:r>
            <a:r>
              <a:rPr lang="en-IN" dirty="0" err="1"/>
              <a:t>mold</a:t>
            </a:r>
            <a:r>
              <a:rPr lang="en-IN" dirty="0"/>
              <a:t> cavity. The steel </a:t>
            </a:r>
            <a:r>
              <a:rPr lang="en-IN" dirty="0" err="1"/>
              <a:t>molds</a:t>
            </a:r>
            <a:r>
              <a:rPr lang="en-IN" dirty="0"/>
              <a:t>, known as dies, are fabricated to produce castings with intricate shapes in a manner that insures both accuracy and repeatability. </a:t>
            </a:r>
          </a:p>
        </p:txBody>
      </p:sp>
    </p:spTree>
    <p:extLst>
      <p:ext uri="{BB962C8B-B14F-4D97-AF65-F5344CB8AC3E}">
        <p14:creationId xmlns:p14="http://schemas.microsoft.com/office/powerpoint/2010/main" val="47984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Challenges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 J D Jones </a:t>
            </a:r>
            <a:r>
              <a:rPr lang="en-IN" dirty="0"/>
              <a:t>P</a:t>
            </a:r>
            <a:r>
              <a:rPr lang="en-IN" dirty="0" smtClean="0"/>
              <a:t>vt </a:t>
            </a:r>
            <a:r>
              <a:rPr lang="en-IN" dirty="0"/>
              <a:t>ltd are manufacturers of fluid sealing &amp; packing solutions. In their manufacturing process, they use a lot of Dies. They have a system of stacking them, they require a solution for storing these Dies in a systematic manner, so that we can efficiently pull out the dies as and when required and again be able to stack them when not in use</a:t>
            </a:r>
            <a:r>
              <a:rPr lang="en-IN" dirty="0" smtClean="0"/>
              <a:t>.</a:t>
            </a:r>
            <a:r>
              <a:rPr lang="en-IN" dirty="0"/>
              <a:t> All Dies are mostly made up of MS/D2 </a:t>
            </a:r>
            <a:r>
              <a:rPr lang="en-IN" dirty="0" smtClean="0"/>
              <a:t>etc., </a:t>
            </a:r>
            <a:r>
              <a:rPr lang="en-IN" dirty="0"/>
              <a:t>Iron body, circular and rectangular in shape. They </a:t>
            </a:r>
            <a:r>
              <a:rPr lang="en-IN" dirty="0" smtClean="0"/>
              <a:t>cannot </a:t>
            </a:r>
            <a:r>
              <a:rPr lang="en-IN" dirty="0"/>
              <a:t>stick any paper based Tags, as they won’t stay, since  Dies go through various handling stages, involving, oil, grease, graphite powder etc. </a:t>
            </a:r>
          </a:p>
        </p:txBody>
      </p:sp>
    </p:spTree>
    <p:extLst>
      <p:ext uri="{BB962C8B-B14F-4D97-AF65-F5344CB8AC3E}">
        <p14:creationId xmlns:p14="http://schemas.microsoft.com/office/powerpoint/2010/main" val="418386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IN" sz="3200" b="1" dirty="0" smtClean="0"/>
              <a:t>Store Room Before RFID Solutions</a:t>
            </a:r>
            <a:endParaRPr lang="en-IN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8077"/>
            <a:ext cx="7924800" cy="3950208"/>
          </a:xfrm>
        </p:spPr>
      </p:pic>
    </p:spTree>
    <p:extLst>
      <p:ext uri="{BB962C8B-B14F-4D97-AF65-F5344CB8AC3E}">
        <p14:creationId xmlns:p14="http://schemas.microsoft.com/office/powerpoint/2010/main" val="194904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229600" cy="5440363"/>
          </a:xfrm>
        </p:spPr>
        <p:txBody>
          <a:bodyPr>
            <a:normAutofit/>
          </a:bodyPr>
          <a:lstStyle/>
          <a:p>
            <a:pPr lvl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q"/>
            </a:pPr>
            <a:r>
              <a:rPr lang="en-US" sz="2100" b="1" dirty="0" smtClean="0"/>
              <a:t>Manual </a:t>
            </a:r>
            <a:r>
              <a:rPr lang="en-US" sz="2100" b="1" dirty="0"/>
              <a:t>methods are labor-intensive and subject to error. And with highly valued, highly compensated employees, introducing intrusive methods of asset tracking only serve to reduce productivity and slow the organization’s workflow.</a:t>
            </a:r>
          </a:p>
          <a:p>
            <a:pPr lvl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q"/>
            </a:pPr>
            <a:r>
              <a:rPr lang="en-US" sz="2100" b="1" dirty="0"/>
              <a:t>Prone to </a:t>
            </a:r>
            <a:r>
              <a:rPr lang="en-US" sz="2100" b="1" dirty="0" err="1"/>
              <a:t>mis</a:t>
            </a:r>
            <a:r>
              <a:rPr lang="en-US" sz="2100" b="1" dirty="0"/>
              <a:t>-identification and duplication of the assets.</a:t>
            </a:r>
          </a:p>
          <a:p>
            <a:pPr lvl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q"/>
            </a:pPr>
            <a:r>
              <a:rPr lang="en-US" sz="2100" b="1" dirty="0"/>
              <a:t>Extremely time consuming.</a:t>
            </a:r>
          </a:p>
          <a:p>
            <a:pPr lvl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q"/>
            </a:pPr>
            <a:r>
              <a:rPr lang="en-US" sz="2100" b="1" dirty="0"/>
              <a:t>No proper visibility to the management on the number and type of assets</a:t>
            </a:r>
          </a:p>
          <a:p>
            <a:pPr lvl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q"/>
            </a:pPr>
            <a:r>
              <a:rPr lang="en-US" sz="2100" b="1" dirty="0"/>
              <a:t>Poor control over the movements of the critical mobile assets.</a:t>
            </a:r>
          </a:p>
          <a:p>
            <a:pPr lvl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q"/>
            </a:pPr>
            <a:r>
              <a:rPr lang="en-US" sz="2100" b="1" dirty="0"/>
              <a:t>Poor Asset management can threaten the accuracy or critical financial reports resulting in re-reporting and negatively impacting the bottom line. 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381000"/>
            <a:ext cx="5687568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alibri" pitchFamily="34" charset="0"/>
              </a:rPr>
              <a:t>Asset Tracking – </a:t>
            </a:r>
            <a:r>
              <a:rPr lang="en-US" sz="2400" dirty="0">
                <a:latin typeface="Calibri" pitchFamily="34" charset="0"/>
              </a:rPr>
              <a:t>The common pitfalls</a:t>
            </a:r>
            <a:endParaRPr lang="en-US" sz="2400" b="1" dirty="0"/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6400800" y="6477000"/>
            <a:ext cx="274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324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8382000" cy="472440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q"/>
            </a:pPr>
            <a:r>
              <a:rPr lang="en-US" sz="2000" b="1" dirty="0"/>
              <a:t>Passive UHF RFID tags are applied </a:t>
            </a:r>
            <a:r>
              <a:rPr lang="en-US" sz="2000" b="1" dirty="0" smtClean="0"/>
              <a:t>in a plastic jacket &amp; Label will be pasted on this jacket for physical identification of assets and tied it with thread. RFID printer  &amp; HHT barcode scanner will be applicable if asset quantity will be higher.</a:t>
            </a:r>
            <a:endParaRPr lang="en-US" sz="2000" b="1" dirty="0"/>
          </a:p>
          <a:p>
            <a:pPr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q"/>
            </a:pPr>
            <a:r>
              <a:rPr lang="en-US" sz="2000" b="1" dirty="0"/>
              <a:t>Each tag will have a unique ID which will be the identifier of the asset. And this will be used for getting all the relevant details about the asset from the asset database. </a:t>
            </a:r>
          </a:p>
          <a:p>
            <a:pPr>
              <a:lnSpc>
                <a:spcPct val="125000"/>
              </a:lnSpc>
              <a:spcBef>
                <a:spcPct val="25000"/>
              </a:spcBef>
              <a:buFont typeface="Wingdings" pitchFamily="2" charset="2"/>
              <a:buChar char="q"/>
            </a:pPr>
            <a:r>
              <a:rPr lang="en-US" sz="2100" dirty="0"/>
              <a:t> </a:t>
            </a:r>
            <a:r>
              <a:rPr lang="en-IN" sz="2000" b="1" dirty="0"/>
              <a:t>An asset can be searched by keying in the Asset ID in the hand-held terminal and reading the probable assets. When the keyed Asset ID matches with the read RFID tag on an asset, the terminal beeps indicating that asset has been found. A message can also be pop up in the terminal display indicating the result of search</a:t>
            </a:r>
            <a:r>
              <a:rPr lang="en-IN" sz="2000" b="1" dirty="0" smtClean="0"/>
              <a:t>.</a:t>
            </a:r>
            <a:endParaRPr lang="en-US" sz="2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427037"/>
            <a:ext cx="50292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itchFamily="34" charset="0"/>
              </a:rPr>
              <a:t>Proposed RFID Solution</a:t>
            </a:r>
            <a:endParaRPr lang="en-US" sz="2800" b="1" dirty="0"/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6400800" y="6477000"/>
            <a:ext cx="274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697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58100" y="4795837"/>
            <a:ext cx="533400" cy="4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65462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89"/>
          <a:stretch>
            <a:fillRect/>
          </a:stretch>
        </p:blipFill>
        <p:spPr bwMode="auto">
          <a:xfrm>
            <a:off x="3581400" y="3098800"/>
            <a:ext cx="17764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052762"/>
            <a:ext cx="2057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247900" y="3727450"/>
            <a:ext cx="8001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07063" y="3751262"/>
            <a:ext cx="8001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321050" y="4945062"/>
            <a:ext cx="2486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Tag &amp; Fixing Mechanism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5875" y="4945062"/>
            <a:ext cx="2662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Tag Registration &amp; Printing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956300" y="4978400"/>
            <a:ext cx="318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Registered Tag Affixed On Asset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6800" y="1752600"/>
            <a:ext cx="462575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 Registration Process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0" y="381000"/>
            <a:ext cx="50292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itchFamily="34" charset="0"/>
              </a:rPr>
              <a:t>Proposed RFID Solution</a:t>
            </a:r>
            <a:endParaRPr lang="en-US" sz="2800" b="1" dirty="0"/>
          </a:p>
        </p:txBody>
      </p:sp>
      <p:sp>
        <p:nvSpPr>
          <p:cNvPr id="16" name="Rectangle 16"/>
          <p:cNvSpPr txBox="1">
            <a:spLocks noChangeArrowheads="1"/>
          </p:cNvSpPr>
          <p:nvPr/>
        </p:nvSpPr>
        <p:spPr>
          <a:xfrm>
            <a:off x="6400800" y="6477000"/>
            <a:ext cx="274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 and Confidential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26" y="3065462"/>
            <a:ext cx="2262595" cy="17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Proposed RFID Solutions</a:t>
            </a:r>
            <a:endParaRPr lang="en-IN" dirty="0"/>
          </a:p>
        </p:txBody>
      </p:sp>
      <p:pic>
        <p:nvPicPr>
          <p:cNvPr id="1026" name="Picture 2" descr="Digital Systems — Blogs, Pictures, and more on WordPr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" y="1600200"/>
            <a:ext cx="812724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41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Store Room after RFID tagging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200"/>
            <a:ext cx="8001000" cy="4525963"/>
          </a:xfrm>
        </p:spPr>
      </p:pic>
    </p:spTree>
    <p:extLst>
      <p:ext uri="{BB962C8B-B14F-4D97-AF65-F5344CB8AC3E}">
        <p14:creationId xmlns:p14="http://schemas.microsoft.com/office/powerpoint/2010/main" val="162406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508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What is Die Casting</vt:lpstr>
      <vt:lpstr>Challenges</vt:lpstr>
      <vt:lpstr>Store Room Before RFID Solutions</vt:lpstr>
      <vt:lpstr>PowerPoint Presentation</vt:lpstr>
      <vt:lpstr>PowerPoint Presentation</vt:lpstr>
      <vt:lpstr>PowerPoint Presentation</vt:lpstr>
      <vt:lpstr>Proposed RFID Solutions</vt:lpstr>
      <vt:lpstr>Store Room after RFID tagging</vt:lpstr>
      <vt:lpstr>RFID Label</vt:lpstr>
      <vt:lpstr>PowerPoint Presentation</vt:lpstr>
      <vt:lpstr>PowerPoint Presentation</vt:lpstr>
    </vt:vector>
  </TitlesOfParts>
  <Company>Stallion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Stallion</dc:creator>
  <cp:lastModifiedBy>Microsoft</cp:lastModifiedBy>
  <cp:revision>77</cp:revision>
  <dcterms:created xsi:type="dcterms:W3CDTF">2015-06-23T11:58:51Z</dcterms:created>
  <dcterms:modified xsi:type="dcterms:W3CDTF">2020-04-08T04:31:18Z</dcterms:modified>
</cp:coreProperties>
</file>